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2" r:id="rId4"/>
    <p:sldId id="267" r:id="rId5"/>
    <p:sldId id="268" r:id="rId6"/>
    <p:sldId id="261" r:id="rId7"/>
    <p:sldId id="269" r:id="rId8"/>
    <p:sldId id="258" r:id="rId9"/>
    <p:sldId id="259" r:id="rId10"/>
    <p:sldId id="260" r:id="rId11"/>
    <p:sldId id="263" r:id="rId12"/>
    <p:sldId id="264" r:id="rId13"/>
    <p:sldId id="270" r:id="rId14"/>
    <p:sldId id="271" r:id="rId15"/>
    <p:sldId id="272" r:id="rId16"/>
    <p:sldId id="273" r:id="rId17"/>
    <p:sldId id="274" r:id="rId18"/>
    <p:sldId id="275" r:id="rId19"/>
    <p:sldId id="265" r:id="rId20"/>
    <p:sldId id="266" r:id="rId21"/>
  </p:sldIdLst>
  <p:sldSz cx="12192000" cy="6858000"/>
  <p:notesSz cx="6858000" cy="9144000"/>
  <p:defaultTextStyle>
    <a:defPPr>
      <a:defRPr lang="fr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98DE3-07D3-334F-9D07-F805A5BA8D15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EAC62-F0AA-214A-B73E-27E26DEBD276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71482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EAC62-F0AA-214A-B73E-27E26DEBD276}" type="slidenum">
              <a:rPr lang="fr-US" smtClean="0"/>
              <a:t>4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08099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EAC62-F0AA-214A-B73E-27E26DEBD276}" type="slidenum">
              <a:rPr lang="fr-US" smtClean="0"/>
              <a:t>14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349107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A12816-ED96-4B1D-C324-0D73C6A70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A34875-EFE9-C173-E005-0B91FDAE1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766EE1-42A6-B35B-DA11-0380F8B5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2E5476-2175-3254-5999-4A7E93B5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821337-66E3-8FBB-0F0F-BEB2F17C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17656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B237-79BB-C152-3216-9B0D8681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F23336-D60C-8B47-D83B-ABEAB8FD1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A11575-F63D-4DD9-BD29-FF6FE93B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DC3CB-1BFB-2B8D-7303-8E09A49D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531C27-1C1E-0E8B-1414-F5D7C4F3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62229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70686F-4DC7-3213-35E5-E23F6B33C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CBE370-0A17-36F9-4163-C6B017D5D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3A964D-46F2-93EE-6623-A11E7BA8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1DD1D0-238A-328D-F717-11879D97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8B10B-9D6C-6247-C0B0-FAC28A3A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359436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D4061-D9BF-5C23-305F-BA3246F4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9AA28-EE49-E29E-764E-3A668CBF3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C14CBD-418E-D16B-7EAE-D2413553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20800E-503F-E43E-EC5E-0F724738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691A17-9D43-4649-D070-738E3026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65726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F33DA-7F77-8D27-BB5B-EEE62268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D85C27-BD4C-4CC7-B1B3-07F18848C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2B87D8-FB3E-AAE2-B033-BA2FAB89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4427A6-FFA6-A67F-FB28-ABC390C1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C93601-9623-276D-DEEA-BBAA0069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30872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94B9C-579C-7558-D783-5B7ED722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A179E-9F94-9CEF-0212-43F76108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336DA3-A3D3-0394-CB74-60CC0ABEA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4CB8D4-08F5-73CF-39C0-0B281B69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95EEE3-C315-7662-587C-67B6596F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39936A-2EBB-B582-8581-352E2CA8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145219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5ECEE-A34F-6A82-734A-C19DAE64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2C28CD-B868-A2D9-032A-AA58C7A7B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CF801A-B23B-2997-358E-E201A0A5E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79E9A6-CE53-102C-7079-88B0B85CC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23E5C8-6A9C-979B-0D0B-A63906619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53417B-41C8-D251-BCD8-F385E74D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C40FDE-77F2-BEA4-9EB4-B6A4D0B2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835857-249B-AF73-454F-3FB3B963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89590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039E5-14B3-CC9E-A1B3-E1879473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2B0097C-AB6C-479B-A1A2-2493D40E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225E36-A4CD-6023-6F1E-9FCABA5F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792FC0-CE10-CB7B-01F1-6FBE52CE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1162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FC0463-FF35-A0B5-E40C-96F9FAB0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1CD77B-B7FD-DB3F-D98D-886A6DA3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3C0DF4-DB98-76DE-1549-1477B5A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115912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A94C6-9D26-67CB-EA35-0698CF49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8ECD03-3471-0074-7623-23034255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07B236-3E34-E9DF-26E0-F01A52131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6E2EDA-B495-1C14-9983-BE15C1FF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2C42DE-0BC3-68B7-CECF-942A0360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181369-8B45-A9B9-EE43-74C648BE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139880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4D40EE-0E4E-4C21-F866-5BF229C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1C492E-23A4-6540-3048-A8BC81428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0F87FF-8847-EA6E-6229-ADAB01B29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FFA7AB-0BE2-A619-A23C-84338C1F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C4614E-1A13-74AA-EF6C-3B00B15E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4D583-27E9-02C2-E338-E4EADD4F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88227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70B14D0-1A7D-C944-FEB9-EE1DDDFF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143EE4-058D-4A0D-1571-2F905355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156741-B14F-7494-9E55-064779DAF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73C9D8-A86D-1C4D-A6DB-90A2771FD87E}" type="datetimeFigureOut">
              <a:rPr lang="fr-US" smtClean="0"/>
              <a:t>04/15/2024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028624-7EFE-7735-771C-829F8B093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5A0A04-1F22-CA1B-0EE4-4CA5FF94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43D65E-3970-1E4F-86B3-CA0445F93C98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363939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08BC2-1A43-0626-D8AA-C295F28ED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942" y="283279"/>
            <a:ext cx="9144000" cy="2162572"/>
          </a:xfrm>
        </p:spPr>
        <p:txBody>
          <a:bodyPr>
            <a:normAutofit fontScale="90000"/>
          </a:bodyPr>
          <a:lstStyle/>
          <a:p>
            <a:r>
              <a:rPr lang="fr-US" i="1" dirty="0">
                <a:solidFill>
                  <a:srgbClr val="002060"/>
                </a:solidFill>
                <a:latin typeface="Baskerville Old Face" panose="02020602080505020303" pitchFamily="18" charset="77"/>
              </a:rPr>
              <a:t>Monopoly Lyon 1 :</a:t>
            </a:r>
            <a:br>
              <a:rPr lang="fr-US" i="1" dirty="0">
                <a:solidFill>
                  <a:srgbClr val="002060"/>
                </a:solidFill>
                <a:latin typeface="Baskerville Old Face" panose="02020602080505020303" pitchFamily="18" charset="77"/>
              </a:rPr>
            </a:br>
            <a:br>
              <a:rPr lang="fr-US" i="1" dirty="0">
                <a:solidFill>
                  <a:srgbClr val="002060"/>
                </a:solidFill>
                <a:latin typeface="Baskerville Old Face" panose="02020602080505020303" pitchFamily="18" charset="77"/>
              </a:rPr>
            </a:br>
            <a:endParaRPr lang="fr-US" i="1" dirty="0">
              <a:solidFill>
                <a:srgbClr val="002060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DD1B11-04EB-76F2-4584-EC971335C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148" y="6295335"/>
            <a:ext cx="9144000" cy="1655762"/>
          </a:xfrm>
        </p:spPr>
        <p:txBody>
          <a:bodyPr>
            <a:normAutofit/>
          </a:bodyPr>
          <a:lstStyle/>
          <a:p>
            <a:r>
              <a:rPr lang="fr-FR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Baskerville Old Face" panose="02020602080505020303" pitchFamily="18" charset="77"/>
              </a:rPr>
              <a:t>A</a:t>
            </a:r>
            <a:r>
              <a:rPr lang="fr-US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Baskerville Old Face" panose="02020602080505020303" pitchFamily="18" charset="77"/>
              </a:rPr>
              <a:t>uteurs</a:t>
            </a:r>
            <a:r>
              <a:rPr lang="fr-US" dirty="0">
                <a:solidFill>
                  <a:schemeClr val="tx2">
                    <a:lumMod val="90000"/>
                    <a:lumOff val="10000"/>
                  </a:schemeClr>
                </a:solidFill>
                <a:latin typeface="Baskerville Old Face" panose="02020602080505020303" pitchFamily="18" charset="77"/>
              </a:rPr>
              <a:t>: Thylane Rossi , Nour Baananou, Oumaima Tali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106BCF-1181-7DF2-36FC-214B156FAF8B}"/>
              </a:ext>
            </a:extLst>
          </p:cNvPr>
          <p:cNvSpPr txBox="1"/>
          <p:nvPr/>
        </p:nvSpPr>
        <p:spPr>
          <a:xfrm>
            <a:off x="345212" y="941814"/>
            <a:ext cx="12192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skerville Old Face" panose="02020602080505020303" pitchFamily="18" charset="77"/>
              </a:rPr>
              <a:t>Le Monopoly Lyon 1 est un jeu de société où les joueurs achètent, vendent des propriétés et  construisent des maisons et des hôtels sur le campus LyonTech-la </a:t>
            </a:r>
            <a:r>
              <a:rPr lang="fr-FR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77"/>
              </a:rPr>
              <a:t>Doua</a:t>
            </a:r>
            <a:r>
              <a:rPr lang="fr-FR" sz="23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skerville Old Face" panose="02020602080505020303" pitchFamily="18" charset="77"/>
              </a:rPr>
              <a:t> . </a:t>
            </a:r>
            <a:r>
              <a:rPr lang="fr-FR" sz="2300" dirty="0">
                <a:effectLst/>
                <a:latin typeface="Baskerville Old Face" panose="02020602080505020303" pitchFamily="18" charset="77"/>
              </a:rPr>
              <a:t>L'objectif est de gérer ses finances avec stratégie pour ruiner ses adversaires et être le dernier joueur solvable.</a:t>
            </a:r>
          </a:p>
          <a:p>
            <a:pPr algn="l"/>
            <a:br>
              <a:rPr lang="fr-FR" sz="2000" b="0" i="0" dirty="0">
                <a:solidFill>
                  <a:srgbClr val="FFFFFF"/>
                </a:solidFill>
                <a:effectLst/>
                <a:highlight>
                  <a:srgbClr val="212121"/>
                </a:highlight>
                <a:latin typeface="Söhne"/>
              </a:rPr>
            </a:br>
            <a:endParaRPr lang="fr-FR" sz="2000" b="0" i="0" dirty="0">
              <a:solidFill>
                <a:srgbClr val="FFFFFF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fr-US" sz="20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Baskerville Old Face" panose="02020602080505020303" pitchFamily="18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ADEEC-86EF-5063-9145-9425F460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67" y="2018087"/>
            <a:ext cx="9006349" cy="43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74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B1471FCD-3302-13A4-9394-359923AA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18160"/>
            <a:ext cx="1219200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61584E2-35A5-0BC9-182F-A19A696B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81" y="909007"/>
            <a:ext cx="5135563" cy="4110038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E48DA4FA-CC45-3797-892F-64AE4308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007"/>
            <a:ext cx="5695950" cy="41100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7AF6D4-0784-39EA-30F0-223B5363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900" b="1" kern="12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Nouvelle bibliothéque </a:t>
            </a:r>
            <a:r>
              <a:rPr lang="en-US" sz="2900" kern="12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: gtkM pour récuperer les pseudos des joueurs qui n’était pas possible avec sdl .</a:t>
            </a:r>
          </a:p>
        </p:txBody>
      </p:sp>
    </p:spTree>
    <p:extLst>
      <p:ext uri="{BB962C8B-B14F-4D97-AF65-F5344CB8AC3E}">
        <p14:creationId xmlns:p14="http://schemas.microsoft.com/office/powerpoint/2010/main" val="296382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769CC-D41C-7640-6C93-628DE2FE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US" sz="4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 Sdl : (vidéo , problème de fluiditédans l’affichage , </a:t>
            </a:r>
            <a:br>
              <a:rPr lang="fr-US" sz="4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</a:br>
            <a:r>
              <a:rPr lang="fr-US" sz="4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fonctions complexes…)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7A15C1-1D9C-D337-BAAA-D4585255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US" dirty="0">
                <a:latin typeface="Baskerville Old Face" panose="02020602080505020303" pitchFamily="18" charset="77"/>
              </a:rPr>
              <a:t>Bien qu’on a codé avec SDL auparavant , lors de la réalisation de notre projet, on a fait face à beaucoup d’aspects inconnus dans le langage . On prend par exemple un de ces aspects ; pour un rendu plus beau et plus fluide , nous avons décidé d’inclure une vidéo de dé qui s’affiche à chaque lancée de dé . Il fallait que nous rencontrions plusieurs erreurs de segmentantion pour qu’on réalise que sdl ne prend pas de fichier mp4 et qu’il prend un fichier BMP ; le fichier contient une succesion d’images qui forment la vidéo et qui est chargé sequentiellement  . (Code dans la diapo suivante)</a:t>
            </a:r>
          </a:p>
        </p:txBody>
      </p:sp>
    </p:spTree>
    <p:extLst>
      <p:ext uri="{BB962C8B-B14F-4D97-AF65-F5344CB8AC3E}">
        <p14:creationId xmlns:p14="http://schemas.microsoft.com/office/powerpoint/2010/main" val="95341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0C7CA5-3D0D-EE99-A05C-DBBAC6A5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0" y="283283"/>
            <a:ext cx="11722120" cy="6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4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C22ED-F220-AEE7-CD95-69BAC58A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693"/>
            <a:ext cx="10515600" cy="1325563"/>
          </a:xfrm>
        </p:spPr>
        <p:txBody>
          <a:bodyPr/>
          <a:lstStyle/>
          <a:p>
            <a:r>
              <a:rPr lang="fr-US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2ème aspect qui a posé problème </a:t>
            </a:r>
            <a:r>
              <a:rPr lang="fr-US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: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Redessin </a:t>
            </a:r>
            <a:r>
              <a:rPr lang="fr-US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de toute la fênetre à chaque changement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FB0CDC-1E4C-2525-B0AB-758C831FC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514220" cy="4351338"/>
          </a:xfrm>
        </p:spPr>
        <p:txBody>
          <a:bodyPr/>
          <a:lstStyle/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Vu que c’est impossible d’enlever juste un element de la fênetre SDL et laisser le reste intact , la fênetre se redessinait </a:t>
            </a:r>
            <a:r>
              <a:rPr lang="fr-FR" dirty="0">
                <a:latin typeface="Baskerville Old Face" panose="02020602080505020303" pitchFamily="18" charset="77"/>
              </a:rPr>
              <a:t>après</a:t>
            </a:r>
            <a:r>
              <a:rPr lang="fr-US" dirty="0">
                <a:latin typeface="Baskerville Old Face" panose="02020602080505020303" pitchFamily="18" charset="77"/>
              </a:rPr>
              <a:t> chaque action graphique ce qui rendait l’affichage laid et lent. 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Exemple , Dessin du rectangle ou s’affichait les commentaires.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Au lieu de supprimer toute la fênetre et la redessiner ,  </a:t>
            </a:r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2026846-C470-33F1-2292-D1B9F0DB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86" y="4139959"/>
            <a:ext cx="7772400" cy="15396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2C21296-8E13-49A2-21F3-418F8685C86C}"/>
              </a:ext>
            </a:extLst>
          </p:cNvPr>
          <p:cNvSpPr txBox="1"/>
          <p:nvPr/>
        </p:nvSpPr>
        <p:spPr>
          <a:xfrm>
            <a:off x="0" y="5679657"/>
            <a:ext cx="12040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US" sz="2400" dirty="0">
                <a:latin typeface="Baskerville Old Face" panose="02020602080505020303" pitchFamily="18" charset="77"/>
              </a:rPr>
              <a:t>On a opté pour coder une fonction (effacer_commentaire)qui dessine un rectangle blanc vide et </a:t>
            </a:r>
          </a:p>
          <a:p>
            <a:r>
              <a:rPr lang="fr-US" sz="2400" dirty="0">
                <a:latin typeface="Baskerville Old Face" panose="02020602080505020303" pitchFamily="18" charset="77"/>
              </a:rPr>
              <a:t> l’appeler à la fin du code de notre fonction </a:t>
            </a:r>
            <a:r>
              <a:rPr lang="fr-FR" sz="2400" dirty="0">
                <a:latin typeface="Baskerville Old Face" panose="02020602080505020303" pitchFamily="18" charset="77"/>
              </a:rPr>
              <a:t>qui affiche le commentaire au lieu d’un </a:t>
            </a:r>
            <a:r>
              <a:rPr lang="fr-FR" sz="2400" dirty="0" err="1">
                <a:latin typeface="Baskerville Old Face" panose="02020602080505020303" pitchFamily="18" charset="77"/>
              </a:rPr>
              <a:t>RenderClear</a:t>
            </a:r>
            <a:r>
              <a:rPr lang="fr-FR" sz="2400" dirty="0">
                <a:latin typeface="Baskerville Old Face" panose="02020602080505020303" pitchFamily="18" charset="77"/>
              </a:rPr>
              <a:t>.</a:t>
            </a:r>
            <a:endParaRPr lang="fr-US" sz="2400" dirty="0">
              <a:latin typeface="Baskerville Old Face" panose="0202060208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84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FE21A37-48A1-1C68-0697-6D326ECF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9" y="783922"/>
            <a:ext cx="10918421" cy="2457076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7D4634D-134A-F654-00C1-DC5199A6A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9" y="3617002"/>
            <a:ext cx="10918421" cy="24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9E8561F-C797-1FAE-0A5A-CE10ED88E470}"/>
              </a:ext>
            </a:extLst>
          </p:cNvPr>
          <p:cNvSpPr txBox="1"/>
          <p:nvPr/>
        </p:nvSpPr>
        <p:spPr>
          <a:xfrm>
            <a:off x="340658" y="251011"/>
            <a:ext cx="11349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US" sz="32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Fonctions d’affichage </a:t>
            </a:r>
            <a:r>
              <a:rPr lang="fr-US" sz="32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: des cartes immobilières possédées et de cartes chances et cartes communautaires quand le joueur pioche une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D1BAE9-3A86-81E2-3004-F34D5197BDC0}"/>
              </a:ext>
            </a:extLst>
          </p:cNvPr>
          <p:cNvSpPr txBox="1"/>
          <p:nvPr/>
        </p:nvSpPr>
        <p:spPr>
          <a:xfrm>
            <a:off x="421341" y="2126466"/>
            <a:ext cx="11349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US" sz="2400" dirty="0">
                <a:latin typeface="Baskerville Old Face" panose="02020602080505020303" pitchFamily="18" charset="77"/>
              </a:rPr>
              <a:t>Ces fonctions étaient un peu compliquées ( par exemple pour la fonction afficher carte chance quand on pioche ) ; On a codé une procédure piocher_cartechances ; on crée un tableau pour répartir les id des cartes chances (il faillait pas que la quantité soit égale ; par exemple on mettrait moins de cartes chances ou il y avait une récompense de 350€ )et ensuite on parcourt le fichier json  “cartechance.json“ et on  correspond chaque id (du fichier json)  à chaque valeur du tableau et on appelle la fonction qui correspond à la bonne action (définie dans chance_fonction.h) , ainsi que la fonction qui affiche la carte piochée à l’ecran ( le lien est fait par le id ; toutes les images sont nommées cartechance1.png , cartechance2.png , etc) .</a:t>
            </a:r>
          </a:p>
        </p:txBody>
      </p:sp>
    </p:spTree>
    <p:extLst>
      <p:ext uri="{BB962C8B-B14F-4D97-AF65-F5344CB8AC3E}">
        <p14:creationId xmlns:p14="http://schemas.microsoft.com/office/powerpoint/2010/main" val="8027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7A35DD68-511D-1609-D3C0-36531834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0" y="3429000"/>
            <a:ext cx="5731360" cy="3467473"/>
          </a:xfrm>
          <a:prstGeom prst="rect">
            <a:avLst/>
          </a:prstGeom>
        </p:spPr>
      </p:pic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B9CEBD1-49A4-FC28-0662-6BE5CB1B3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0" y="296563"/>
            <a:ext cx="5732772" cy="30097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33E85CA0-4262-F64A-2666-D5322624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79" y="1715099"/>
            <a:ext cx="6292061" cy="38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3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DAB8946A-3360-9208-BDB4-C84DF623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6692"/>
            <a:ext cx="5536171" cy="3945883"/>
          </a:xfrm>
          <a:prstGeom prst="rect">
            <a:avLst/>
          </a:prstGeom>
        </p:spPr>
      </p:pic>
      <p:pic>
        <p:nvPicPr>
          <p:cNvPr id="7" name="Image 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383E09A2-2E8D-7EA4-4093-66D56C77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13" y="716692"/>
            <a:ext cx="6425295" cy="39378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BBF2FE-C339-BC7C-855D-C9FB6830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Afficher les cartes immobilières possédées </a:t>
            </a:r>
          </a:p>
        </p:txBody>
      </p:sp>
    </p:spTree>
    <p:extLst>
      <p:ext uri="{BB962C8B-B14F-4D97-AF65-F5344CB8AC3E}">
        <p14:creationId xmlns:p14="http://schemas.microsoft.com/office/powerpoint/2010/main" val="199478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C9190-D1BB-0712-057E-55609269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59491"/>
            <a:ext cx="10515600" cy="1505337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G</a:t>
            </a:r>
            <a:r>
              <a:rPr lang="fr-US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raphique , Design : GIMP </a:t>
            </a:r>
            <a:br>
              <a:rPr lang="fr-US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</a:br>
            <a:r>
              <a:rPr lang="fr-US" sz="3100" dirty="0">
                <a:solidFill>
                  <a:schemeClr val="bg2">
                    <a:lumMod val="10000"/>
                  </a:schemeClr>
                </a:solidFill>
                <a:latin typeface="Baskerville Old Face" panose="02020602080505020303" pitchFamily="18" charset="77"/>
              </a:rPr>
              <a:t> Éditer le plateau Monopoly version lyon 1, les cartes chances , les cartes communaitaires et les cartes immobilières ; pas compliqué mais très long. </a:t>
            </a:r>
            <a:endParaRPr lang="fr-US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77"/>
            </a:endParaRPr>
          </a:p>
        </p:txBody>
      </p:sp>
      <p:pic>
        <p:nvPicPr>
          <p:cNvPr id="5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DE16B5A-CAE2-5FBF-C1D6-3F204E34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464"/>
            <a:ext cx="4955059" cy="5170536"/>
          </a:xfrm>
          <a:prstGeom prst="rect">
            <a:avLst/>
          </a:prstGeom>
        </p:spPr>
      </p:pic>
      <p:pic>
        <p:nvPicPr>
          <p:cNvPr id="7" name="Image 6" descr="Une image contenant texte, écriture manuscrite, dessin, clipart&#10;&#10;Description générée automatiquement">
            <a:extLst>
              <a:ext uri="{FF2B5EF4-FFF2-40B4-BE49-F238E27FC236}">
                <a16:creationId xmlns:a16="http://schemas.microsoft.com/office/drawing/2014/main" id="{993F9280-75D9-5AAF-7ACE-A89BC16E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44" y="1728119"/>
            <a:ext cx="3567215" cy="2544613"/>
          </a:xfrm>
          <a:prstGeom prst="rect">
            <a:avLst/>
          </a:prstGeom>
        </p:spPr>
      </p:pic>
      <p:pic>
        <p:nvPicPr>
          <p:cNvPr id="9" name="Image 8" descr="Une image contenant chapeau, texte, dessin humoristique, clipart&#10;&#10;Description générée automatiquement">
            <a:extLst>
              <a:ext uri="{FF2B5EF4-FFF2-40B4-BE49-F238E27FC236}">
                <a16:creationId xmlns:a16="http://schemas.microsoft.com/office/drawing/2014/main" id="{9D420E9A-7623-8B89-4E13-6380314F0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059" y="4313386"/>
            <a:ext cx="4098556" cy="2544614"/>
          </a:xfrm>
          <a:prstGeom prst="rect">
            <a:avLst/>
          </a:prstGeom>
        </p:spPr>
      </p:pic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32D559F-3A1D-BB3C-C3C1-2EFF1D7A8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677" y="1591834"/>
            <a:ext cx="1913069" cy="2876586"/>
          </a:xfrm>
          <a:prstGeom prst="rect">
            <a:avLst/>
          </a:prstGeom>
        </p:spPr>
      </p:pic>
      <p:pic>
        <p:nvPicPr>
          <p:cNvPr id="13" name="Image 12" descr="Une image contenant texte, Police, conception&#10;&#10;Description générée automatiquement">
            <a:extLst>
              <a:ext uri="{FF2B5EF4-FFF2-40B4-BE49-F238E27FC236}">
                <a16:creationId xmlns:a16="http://schemas.microsoft.com/office/drawing/2014/main" id="{0A4DCB6B-7CB5-BB89-4A02-397E923CE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677" y="4405714"/>
            <a:ext cx="1913069" cy="24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8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3A734E-2CA1-A6C9-44BA-5D0BF5EF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0"/>
            <a:ext cx="10515600" cy="1325563"/>
          </a:xfrm>
        </p:spPr>
        <p:txBody>
          <a:bodyPr>
            <a:normAutofit/>
          </a:bodyPr>
          <a:lstStyle/>
          <a:p>
            <a:r>
              <a:rPr lang="fr-US" sz="4800" dirty="0"/>
              <a:t>		  </a:t>
            </a:r>
            <a:r>
              <a:rPr lang="fr-US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Baskerville Old Face" panose="02020602080505020303" pitchFamily="18" charset="77"/>
              </a:rPr>
              <a:t>Diagrammes des classes</a:t>
            </a:r>
          </a:p>
        </p:txBody>
      </p:sp>
      <p:pic>
        <p:nvPicPr>
          <p:cNvPr id="5" name="Espace réservé du contenu 4" descr="Une image contenant texte, capture d’écran, menu&#10;&#10;Description générée automatiquement">
            <a:extLst>
              <a:ext uri="{FF2B5EF4-FFF2-40B4-BE49-F238E27FC236}">
                <a16:creationId xmlns:a16="http://schemas.microsoft.com/office/drawing/2014/main" id="{EC5856C2-0B32-975D-897E-A3FF75BE6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90" y="1061884"/>
            <a:ext cx="11375768" cy="5754553"/>
          </a:xfrm>
        </p:spPr>
      </p:pic>
    </p:spTree>
    <p:extLst>
      <p:ext uri="{BB962C8B-B14F-4D97-AF65-F5344CB8AC3E}">
        <p14:creationId xmlns:p14="http://schemas.microsoft.com/office/powerpoint/2010/main" val="239353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6E56E-C427-C35C-98E5-27297667F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7999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002060"/>
                </a:solidFill>
                <a:latin typeface="Baskerville Old Face" panose="02020602080505020303" pitchFamily="18" charset="77"/>
              </a:rPr>
              <a:t>C</a:t>
            </a:r>
            <a:r>
              <a:rPr lang="fr-US" dirty="0">
                <a:solidFill>
                  <a:srgbClr val="002060"/>
                </a:solidFill>
                <a:latin typeface="Baskerville Old Face" panose="02020602080505020303" pitchFamily="18" charset="77"/>
              </a:rPr>
              <a:t>onclusion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1A8F23-0CEA-0F2C-2F59-F5F5D2CDA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47" y="1010079"/>
            <a:ext cx="10925433" cy="5106516"/>
          </a:xfrm>
        </p:spPr>
        <p:txBody>
          <a:bodyPr>
            <a:normAutofit fontScale="77500" lnSpcReduction="20000"/>
          </a:bodyPr>
          <a:lstStyle/>
          <a:p>
            <a:r>
              <a:rPr lang="fr-US" dirty="0">
                <a:latin typeface="Baskerville Old Face" panose="02020602080505020303" pitchFamily="18" charset="77"/>
              </a:rPr>
              <a:t>Objectifs initiaux atteints ? : Nos objectifs sont plus ou moins atteints , </a:t>
            </a:r>
          </a:p>
          <a:p>
            <a:pPr marL="0" indent="0">
              <a:buNone/>
            </a:pPr>
            <a:r>
              <a:rPr lang="fr-FR" dirty="0">
                <a:latin typeface="Baskerville Old Face" panose="02020602080505020303" pitchFamily="18" charset="77"/>
              </a:rPr>
              <a:t>O</a:t>
            </a:r>
            <a:r>
              <a:rPr lang="fr-US" dirty="0">
                <a:latin typeface="Baskerville Old Face" panose="02020602080505020303" pitchFamily="18" charset="77"/>
              </a:rPr>
              <a:t>n avait loupé certaines règles secondaires du jeu qu’on avait pas le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temps de faire. On voulait aussi faire plus d’animations et optimiser plus  la mémoire vu qu’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il ya beaucoup de fonctions trop longues et répétitivew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ou bien même pour le remplacement du RenderClear par un autre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dessin pour eviter les flashs( c’était la seule solution qu’on avait trouvé).</a:t>
            </a:r>
          </a:p>
          <a:p>
            <a:r>
              <a:rPr lang="fr-US" dirty="0">
                <a:latin typeface="Baskerville Old Face" panose="02020602080505020303" pitchFamily="18" charset="77"/>
              </a:rPr>
              <a:t>Difficultés persistentes : Quitter la fênetre SDL pendant une boucle d’actions , on était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obligées à envoyer un signal KILL au processus  à chaque fois qu’on voulait quitter le jeu ,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on avait eu l’idée de coder un gestionnaire de signal qui envoie le signal KILL au processus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à chaque fois on clique sur la croix (SDL_Quit) ; on pouvait quitter que lorsqu’il y’avait pas</a:t>
            </a:r>
          </a:p>
          <a:p>
            <a:pPr marL="0" indent="0">
              <a:buNone/>
            </a:pPr>
            <a:r>
              <a:rPr lang="fr-US" dirty="0">
                <a:latin typeface="Baskerville Old Face" panose="02020602080505020303" pitchFamily="18" charset="77"/>
              </a:rPr>
              <a:t> une action courante . On aurait pu s’approfondir dans l’idée si on avait plus du </a:t>
            </a:r>
            <a:r>
              <a:rPr lang="fr-US">
                <a:latin typeface="Baskerville Old Face" panose="02020602080505020303" pitchFamily="18" charset="77"/>
              </a:rPr>
              <a:t>temps.</a:t>
            </a:r>
            <a:endParaRPr lang="fr-US" dirty="0">
              <a:latin typeface="Baskerville Old Face" panose="0202060208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15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45AC6-6A2E-0554-0666-78EA170F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245"/>
            <a:ext cx="10515600" cy="1325563"/>
          </a:xfrm>
        </p:spPr>
        <p:txBody>
          <a:bodyPr/>
          <a:lstStyle/>
          <a:p>
            <a:r>
              <a:rPr lang="fr-US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Compléxité du jeu ;</a:t>
            </a:r>
            <a:r>
              <a:rPr lang="fr-US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 plusieurs règles, conditions , dépéndances :</a:t>
            </a:r>
          </a:p>
        </p:txBody>
      </p:sp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3842132-58EB-6C85-C97E-0763181C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507808"/>
            <a:ext cx="4406041" cy="53501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BB9195A-E8BE-819D-16DB-EA67259E98D5}"/>
              </a:ext>
            </a:extLst>
          </p:cNvPr>
          <p:cNvSpPr txBox="1"/>
          <p:nvPr/>
        </p:nvSpPr>
        <p:spPr>
          <a:xfrm>
            <a:off x="4679125" y="2505670"/>
            <a:ext cx="754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US" sz="2400" dirty="0">
                <a:latin typeface="Baskerville Old Face" panose="02020602080505020303" pitchFamily="18" charset="77"/>
              </a:rPr>
              <a:t>Plusieurs classes representant les differents éléments du jeu ;</a:t>
            </a:r>
          </a:p>
          <a:p>
            <a:r>
              <a:rPr lang="fr-US" sz="2400" dirty="0">
                <a:latin typeface="Baskerville Old Face" panose="02020602080505020303" pitchFamily="18" charset="77"/>
              </a:rPr>
              <a:t> Cartechance, Cartecommu , Carteimmo , Joueur </a:t>
            </a:r>
            <a:r>
              <a:rPr lang="fr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141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CB98E-00F7-AB54-CE0E-1971034F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572"/>
            <a:ext cx="10109886" cy="957048"/>
          </a:xfrm>
        </p:spPr>
        <p:txBody>
          <a:bodyPr>
            <a:normAutofit fontScale="90000"/>
          </a:bodyPr>
          <a:lstStyle/>
          <a:p>
            <a:r>
              <a:rPr lang="fr-US" sz="49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Exemple de régle complexe </a:t>
            </a:r>
            <a:r>
              <a:rPr lang="fr-US" sz="49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: Sortir de prison (code dans la prochaine diapo)  </a:t>
            </a:r>
            <a:br>
              <a:rPr lang="fr-US" dirty="0">
                <a:latin typeface="Baskerville Old Face" panose="02020602080505020303" pitchFamily="18" charset="77"/>
              </a:rPr>
            </a:br>
            <a:endParaRPr lang="fr-US" dirty="0">
              <a:latin typeface="Baskerville Old Face" panose="02020602080505020303" pitchFamily="18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34A5D2-F555-14D6-C7F7-B3179989F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43" y="1442566"/>
            <a:ext cx="10515600" cy="4351338"/>
          </a:xfrm>
        </p:spPr>
        <p:txBody>
          <a:bodyPr>
            <a:noAutofit/>
          </a:bodyPr>
          <a:lstStyle/>
          <a:p>
            <a:r>
              <a:rPr lang="fr-US" sz="3200" dirty="0">
                <a:latin typeface="Baskerville Old Face" panose="02020602080505020303" pitchFamily="18" charset="77"/>
              </a:rPr>
              <a:t>Concept : si le joueur tombe sur la case 30, il part en prison . Il y’a 3 options pour sortir de prison ; payer 50 euros , utiliser une carte   “libéré de prison “ ou obtenir 2 fois de suite un double avec les dés . </a:t>
            </a:r>
          </a:p>
          <a:p>
            <a:r>
              <a:rPr lang="fr-US" sz="3200" dirty="0">
                <a:latin typeface="Baskerville Old Face" panose="02020602080505020303" pitchFamily="18" charset="77"/>
              </a:rPr>
              <a:t>Cet exemple n’est pas compliqué à coder mais il réprésente la majorité des regles de monopoly ; elles sont longues à coder et il faut prendre en compte toutes les conditions .</a:t>
            </a:r>
          </a:p>
          <a:p>
            <a:r>
              <a:rPr lang="fr-US" sz="3200" dirty="0">
                <a:latin typeface="Baskerville Old Face" panose="02020602080505020303" pitchFamily="18" charset="77"/>
              </a:rPr>
              <a:t>Pour coder notre fonction et pour que le jeu soit fluide , on devait à chaque fois vérifier l’argent et les cartes du joueur et lui proposer de choisir entre les options possibles à lui . </a:t>
            </a:r>
          </a:p>
        </p:txBody>
      </p:sp>
    </p:spTree>
    <p:extLst>
      <p:ext uri="{BB962C8B-B14F-4D97-AF65-F5344CB8AC3E}">
        <p14:creationId xmlns:p14="http://schemas.microsoft.com/office/powerpoint/2010/main" val="348522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470E4927-2B09-DFB1-7DC4-79E96DCE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95" y="2432986"/>
            <a:ext cx="3517119" cy="21454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1DF15E45-2376-9C60-0868-CB44D19D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8" y="2464865"/>
            <a:ext cx="3537345" cy="211356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ABEE2DAE-91BE-21AC-1BB6-E609550C8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24" y="2464865"/>
            <a:ext cx="3517120" cy="21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C07D43C-9AB8-8604-66C3-BD439F6BF5BE}"/>
              </a:ext>
            </a:extLst>
          </p:cNvPr>
          <p:cNvSpPr txBox="1"/>
          <p:nvPr/>
        </p:nvSpPr>
        <p:spPr>
          <a:xfrm>
            <a:off x="1219200" y="335280"/>
            <a:ext cx="4687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US" sz="48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Pointeurs (void *)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3A1501-0460-CA05-E566-FF0D7995261F}"/>
              </a:ext>
            </a:extLst>
          </p:cNvPr>
          <p:cNvSpPr txBox="1"/>
          <p:nvPr/>
        </p:nvSpPr>
        <p:spPr>
          <a:xfrm>
            <a:off x="435426" y="1166277"/>
            <a:ext cx="116549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US" sz="2200" dirty="0">
                <a:latin typeface="Baskerville Old Face" panose="02020602080505020303" pitchFamily="18" charset="77"/>
              </a:rPr>
              <a:t>On avait stocker plusieurs données du jeu dans des tableaux dynamiques , comme par exemple les cartes des joueurs ( cartes gare, carte immobilières et cartes services publics) . Notre donnée  membre ad de la classe TableauDynamique pointe sur ElementTD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US" sz="2200" dirty="0">
                <a:latin typeface="Baskerville Old Face" panose="02020602080505020303" pitchFamily="18" charset="77"/>
              </a:rPr>
              <a:t>Comme on avait plusieurs ElementTD de type différents , on pouvait pas associer ElementTD à un seule type . Donc , on a décidé de l’associer à un void* .</a:t>
            </a:r>
          </a:p>
        </p:txBody>
      </p:sp>
      <p:pic>
        <p:nvPicPr>
          <p:cNvPr id="9" name="Image 8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496EB259-4F24-0CF6-50B8-5E53CC11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714" y="2951381"/>
            <a:ext cx="5398723" cy="3906619"/>
          </a:xfrm>
          <a:prstGeom prst="rect">
            <a:avLst/>
          </a:prstGeom>
        </p:spPr>
      </p:pic>
      <p:pic>
        <p:nvPicPr>
          <p:cNvPr id="15" name="Image 1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7A1C38E-1029-B12C-D446-9B6CF228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255" y="2951381"/>
            <a:ext cx="4710742" cy="3906619"/>
          </a:xfrm>
          <a:prstGeom prst="rect">
            <a:avLst/>
          </a:prstGeom>
        </p:spPr>
      </p:pic>
      <p:pic>
        <p:nvPicPr>
          <p:cNvPr id="17" name="Image 16" descr="Une image contenant texte, Logiciel multimédia, logiciel, capture d’écran&#10;&#10;Description générée automatiquement">
            <a:extLst>
              <a:ext uri="{FF2B5EF4-FFF2-40B4-BE49-F238E27FC236}">
                <a16:creationId xmlns:a16="http://schemas.microsoft.com/office/drawing/2014/main" id="{0EA17315-53E7-1292-53D2-89092041D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29" y="2951382"/>
            <a:ext cx="5398723" cy="39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7C0E1-34AB-FED0-D80C-7EBD042A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7233"/>
            <a:ext cx="12021457" cy="511282"/>
          </a:xfrm>
        </p:spPr>
        <p:txBody>
          <a:bodyPr>
            <a:normAutofit fontScale="90000"/>
          </a:bodyPr>
          <a:lstStyle/>
          <a:p>
            <a:r>
              <a:rPr lang="fr-US" b="1" dirty="0">
                <a:latin typeface="Baskerville Old Face" panose="02020602080505020303" pitchFamily="18" charset="77"/>
              </a:rPr>
              <a:t>Difficulté</a:t>
            </a:r>
            <a:r>
              <a:rPr lang="fr-US" dirty="0">
                <a:latin typeface="Baskerville Old Face" panose="02020602080505020303" pitchFamily="18" charset="77"/>
              </a:rPr>
              <a:t> : Convertir void* en un type spécifique souhaité </a:t>
            </a:r>
            <a:br>
              <a:rPr lang="fr-US" dirty="0">
                <a:latin typeface="Baskerville Old Face" panose="02020602080505020303" pitchFamily="18" charset="77"/>
              </a:rPr>
            </a:br>
            <a:r>
              <a:rPr lang="fr-US" sz="3100" dirty="0">
                <a:solidFill>
                  <a:schemeClr val="bg2">
                    <a:lumMod val="10000"/>
                  </a:schemeClr>
                </a:solidFill>
                <a:latin typeface="Baskerville Old Face" panose="02020602080505020303" pitchFamily="18" charset="77"/>
              </a:rPr>
              <a:t>A chaque fois qu’on voulait utilisait les données contenus dans le tableau dynamique , il fallait convertir le type void* pour que ElementTD prend le type souhaité et pour qu’on puisse récupérer des données ce qui a posé une difficulté vu qu’on connaissait pas cette approche  .</a:t>
            </a:r>
          </a:p>
        </p:txBody>
      </p:sp>
      <p:pic>
        <p:nvPicPr>
          <p:cNvPr id="6" name="Image 5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86223E6B-9D6C-81D1-64DC-90D30901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4942"/>
            <a:ext cx="12021457" cy="46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2F4A38-02DD-0853-0367-507332955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5462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US" sz="2000" dirty="0"/>
              <a:t>On a utilisé la bibliothèque JSON </a:t>
            </a:r>
            <a:r>
              <a:rPr lang="fr-FR" sz="2000" dirty="0"/>
              <a:t>pour stocker les informations des cartes immobilières ,</a:t>
            </a:r>
          </a:p>
          <a:p>
            <a:pPr marL="0" indent="0">
              <a:buNone/>
            </a:pPr>
            <a:r>
              <a:rPr lang="fr-FR" sz="2000" dirty="0"/>
              <a:t> communauté et chance .</a:t>
            </a:r>
          </a:p>
          <a:p>
            <a:r>
              <a:rPr lang="fr-US" sz="2000" dirty="0"/>
              <a:t>Long à ecrire (par exemple dans carte.json ).</a:t>
            </a:r>
          </a:p>
          <a:p>
            <a:r>
              <a:rPr lang="fr-US" sz="2000" dirty="0"/>
              <a:t>Facilite l’organisation hiéarchique des données. </a:t>
            </a:r>
          </a:p>
          <a:p>
            <a:r>
              <a:rPr lang="fr-US" sz="2000" dirty="0"/>
              <a:t>Facile à manipuler et à modifier ( qui aurait pu être plus compliqué si on utilisait un tableau</a:t>
            </a:r>
          </a:p>
          <a:p>
            <a:r>
              <a:rPr lang="fr-US" sz="2000" dirty="0"/>
              <a:t> dynamique par exemple) .</a:t>
            </a:r>
          </a:p>
          <a:p>
            <a:r>
              <a:rPr lang="fr-US" sz="2000" dirty="0"/>
              <a:t>Appel fichier Json : </a:t>
            </a:r>
            <a:r>
              <a:rPr lang="fr-FR" sz="2000" dirty="0"/>
              <a:t>déclarer un vecteur de pointeurs qui sera utilisé pour</a:t>
            </a:r>
          </a:p>
          <a:p>
            <a:pPr marL="0" indent="0">
              <a:buNone/>
            </a:pPr>
            <a:r>
              <a:rPr lang="fr-FR" sz="2000" dirty="0"/>
              <a:t> stocker les données souhaitées . On ouvre le fichier Json , on lit les données</a:t>
            </a:r>
          </a:p>
          <a:p>
            <a:pPr marL="0" indent="0">
              <a:buNone/>
            </a:pPr>
            <a:r>
              <a:rPr lang="fr-FR" sz="2000" dirty="0"/>
              <a:t> et on </a:t>
            </a:r>
            <a:r>
              <a:rPr lang="fr-F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les stocke dans l'objet ‘</a:t>
            </a:r>
            <a:r>
              <a:rPr lang="fr-FR" sz="2000" dirty="0"/>
              <a:t>Json::Value 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root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‘. Pour parcourir les données , on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itère sur chaque élément de l'objet root (qui contient les données JSON lues) et on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extrait les valeurs nécessaires pour créer les objets du type souhaitée. ON alloue de la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mémoire pour chaque objet souhaitée à l'aide de new, puis vous stockez les pointeurs vers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ces objets dans le vecteur crée au début .</a:t>
            </a:r>
            <a:endParaRPr lang="fr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69F3EFB-2E30-8828-D76B-1E9F44CA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>
            <a:normAutofit/>
          </a:bodyPr>
          <a:lstStyle/>
          <a:p>
            <a:r>
              <a:rPr lang="fr-US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77"/>
              </a:rPr>
              <a:t>Bibliothèque Json (prochaine diapo : extrait de code)</a:t>
            </a:r>
          </a:p>
        </p:txBody>
      </p:sp>
    </p:spTree>
    <p:extLst>
      <p:ext uri="{BB962C8B-B14F-4D97-AF65-F5344CB8AC3E}">
        <p14:creationId xmlns:p14="http://schemas.microsoft.com/office/powerpoint/2010/main" val="347651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545E4BD5-55B9-FEAF-D4EC-FFBDDD9F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" y="-1"/>
            <a:ext cx="124158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19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Office PowerPoint</Application>
  <PresentationFormat>Grand écran</PresentationFormat>
  <Paragraphs>57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Baskerville Old Face</vt:lpstr>
      <vt:lpstr>Söhne</vt:lpstr>
      <vt:lpstr>Thème Office</vt:lpstr>
      <vt:lpstr>Monopoly Lyon 1 :  </vt:lpstr>
      <vt:lpstr>    Diagrammes des classes</vt:lpstr>
      <vt:lpstr>Compléxité du jeu ; plusieurs règles, conditions , dépéndances :</vt:lpstr>
      <vt:lpstr>Exemple de régle complexe : Sortir de prison (code dans la prochaine diapo)   </vt:lpstr>
      <vt:lpstr>Présentation PowerPoint</vt:lpstr>
      <vt:lpstr>Présentation PowerPoint</vt:lpstr>
      <vt:lpstr>Difficulté : Convertir void* en un type spécifique souhaité  A chaque fois qu’on voulait utilisait les données contenus dans le tableau dynamique , il fallait convertir le type void* pour que ElementTD prend le type souhaité et pour qu’on puisse récupérer des données ce qui a posé une difficulté vu qu’on connaissait pas cette approche  .</vt:lpstr>
      <vt:lpstr>Bibliothèque Json (prochaine diapo : extrait de code)</vt:lpstr>
      <vt:lpstr>Présentation PowerPoint</vt:lpstr>
      <vt:lpstr>Présentation PowerPoint</vt:lpstr>
      <vt:lpstr>Nouvelle bibliothéque : gtkM pour récuperer les pseudos des joueurs qui n’était pas possible avec sdl .</vt:lpstr>
      <vt:lpstr> Sdl : (vidéo , problème de fluiditédans l’affichage ,  fonctions complexes…)</vt:lpstr>
      <vt:lpstr>Présentation PowerPoint</vt:lpstr>
      <vt:lpstr>2ème aspect qui a posé problème : Redessin de toute la fênetre à chaque changement  </vt:lpstr>
      <vt:lpstr>Présentation PowerPoint</vt:lpstr>
      <vt:lpstr>Présentation PowerPoint</vt:lpstr>
      <vt:lpstr>Présentation PowerPoint</vt:lpstr>
      <vt:lpstr>Afficher les cartes immobilières possédées </vt:lpstr>
      <vt:lpstr>Graphique , Design : GIMP   Éditer le plateau Monopoly version lyon 1, les cartes chances , les cartes communaitaires et les cartes immobilières ; pas compliqué mais très long.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Nour Baananou</dc:creator>
  <cp:lastModifiedBy>Thylane Rossi</cp:lastModifiedBy>
  <cp:revision>18</cp:revision>
  <dcterms:created xsi:type="dcterms:W3CDTF">2024-04-10T15:28:38Z</dcterms:created>
  <dcterms:modified xsi:type="dcterms:W3CDTF">2024-04-15T15:02:29Z</dcterms:modified>
</cp:coreProperties>
</file>